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6"/>
  </p:notesMasterIdLst>
  <p:sldIdLst>
    <p:sldId id="398" r:id="rId3"/>
    <p:sldId id="399" r:id="rId4"/>
    <p:sldId id="400" r:id="rId5"/>
    <p:sldId id="421" r:id="rId6"/>
    <p:sldId id="825" r:id="rId7"/>
    <p:sldId id="826" r:id="rId8"/>
    <p:sldId id="827" r:id="rId9"/>
    <p:sldId id="828" r:id="rId10"/>
    <p:sldId id="829" r:id="rId11"/>
    <p:sldId id="830" r:id="rId12"/>
    <p:sldId id="831" r:id="rId13"/>
    <p:sldId id="837" r:id="rId14"/>
    <p:sldId id="832" r:id="rId15"/>
    <p:sldId id="833" r:id="rId16"/>
    <p:sldId id="838" r:id="rId17"/>
    <p:sldId id="834" r:id="rId18"/>
    <p:sldId id="835" r:id="rId19"/>
    <p:sldId id="836" r:id="rId20"/>
    <p:sldId id="839" r:id="rId21"/>
    <p:sldId id="841" r:id="rId22"/>
    <p:sldId id="840" r:id="rId23"/>
    <p:sldId id="821" r:id="rId24"/>
    <p:sldId id="812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6F1D51-EED0-42A3-B0DF-3F1983AF9A8E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48F4AC6-A87F-4763-9144-88B175206A8B}">
      <dgm:prSet phldrT="[Texto]"/>
      <dgm:spPr/>
      <dgm:t>
        <a:bodyPr/>
        <a:lstStyle/>
        <a:p>
          <a:r>
            <a:rPr lang="pt-BR" dirty="0"/>
            <a:t>IA</a:t>
          </a:r>
        </a:p>
      </dgm:t>
    </dgm:pt>
    <dgm:pt modelId="{58764A82-B456-4A3F-8C68-81EFB82D0E66}" type="parTrans" cxnId="{99B4B019-18C0-45EA-ABE1-74C728F8B4B7}">
      <dgm:prSet/>
      <dgm:spPr/>
      <dgm:t>
        <a:bodyPr/>
        <a:lstStyle/>
        <a:p>
          <a:endParaRPr lang="pt-BR"/>
        </a:p>
      </dgm:t>
    </dgm:pt>
    <dgm:pt modelId="{4628671A-426A-4B8B-8111-0DC1A726DBEA}" type="sibTrans" cxnId="{99B4B019-18C0-45EA-ABE1-74C728F8B4B7}">
      <dgm:prSet/>
      <dgm:spPr/>
      <dgm:t>
        <a:bodyPr/>
        <a:lstStyle/>
        <a:p>
          <a:endParaRPr lang="pt-BR"/>
        </a:p>
      </dgm:t>
    </dgm:pt>
    <dgm:pt modelId="{937225D7-57CC-49A7-AEB7-CE358FC458CE}">
      <dgm:prSet phldrT="[Texto]"/>
      <dgm:spPr/>
      <dgm:t>
        <a:bodyPr/>
        <a:lstStyle/>
        <a:p>
          <a:r>
            <a:rPr lang="pt-BR" dirty="0" err="1"/>
            <a:t>Machine</a:t>
          </a:r>
          <a:r>
            <a:rPr lang="pt-BR" dirty="0"/>
            <a:t> Learning</a:t>
          </a:r>
        </a:p>
      </dgm:t>
    </dgm:pt>
    <dgm:pt modelId="{55F7CD10-A973-487E-9229-0BD19FD9643E}" type="parTrans" cxnId="{7886407E-B8F8-41B2-89FE-C47D471077E7}">
      <dgm:prSet/>
      <dgm:spPr/>
      <dgm:t>
        <a:bodyPr/>
        <a:lstStyle/>
        <a:p>
          <a:endParaRPr lang="pt-BR"/>
        </a:p>
      </dgm:t>
    </dgm:pt>
    <dgm:pt modelId="{55ECD4A8-9E01-4F18-8472-AF88B3126A7A}" type="sibTrans" cxnId="{7886407E-B8F8-41B2-89FE-C47D471077E7}">
      <dgm:prSet/>
      <dgm:spPr/>
      <dgm:t>
        <a:bodyPr/>
        <a:lstStyle/>
        <a:p>
          <a:endParaRPr lang="pt-BR"/>
        </a:p>
      </dgm:t>
    </dgm:pt>
    <dgm:pt modelId="{A511B92A-2FAE-437E-A4F7-573EA967B8FB}">
      <dgm:prSet phldrT="[Texto]"/>
      <dgm:spPr/>
      <dgm:t>
        <a:bodyPr/>
        <a:lstStyle/>
        <a:p>
          <a:r>
            <a:rPr lang="pt-BR" dirty="0"/>
            <a:t>Ciência de dados</a:t>
          </a:r>
        </a:p>
      </dgm:t>
    </dgm:pt>
    <dgm:pt modelId="{0E6125F8-FEFD-482C-8932-2E074C16EC97}" type="parTrans" cxnId="{471E3C48-CDA4-4214-8458-83B98AC508E1}">
      <dgm:prSet/>
      <dgm:spPr/>
      <dgm:t>
        <a:bodyPr/>
        <a:lstStyle/>
        <a:p>
          <a:endParaRPr lang="pt-BR"/>
        </a:p>
      </dgm:t>
    </dgm:pt>
    <dgm:pt modelId="{2773B1D2-421F-47D6-9A5C-25C5D3CFBCCF}" type="sibTrans" cxnId="{471E3C48-CDA4-4214-8458-83B98AC508E1}">
      <dgm:prSet/>
      <dgm:spPr/>
      <dgm:t>
        <a:bodyPr/>
        <a:lstStyle/>
        <a:p>
          <a:endParaRPr lang="pt-BR"/>
        </a:p>
      </dgm:t>
    </dgm:pt>
    <dgm:pt modelId="{FE9D49CF-A8C3-4CB0-835C-D2FAC68384D8}">
      <dgm:prSet phldrT="[Texto]"/>
      <dgm:spPr/>
      <dgm:t>
        <a:bodyPr/>
        <a:lstStyle/>
        <a:p>
          <a:r>
            <a:rPr lang="pt-BR" dirty="0" err="1"/>
            <a:t>Deep</a:t>
          </a:r>
          <a:r>
            <a:rPr lang="pt-BR" dirty="0"/>
            <a:t> Learning</a:t>
          </a:r>
        </a:p>
      </dgm:t>
    </dgm:pt>
    <dgm:pt modelId="{FF253A06-43FC-4992-A1AF-D58F9BE793D7}" type="parTrans" cxnId="{A213AF6A-4796-4187-9C74-B1DD78718B65}">
      <dgm:prSet/>
      <dgm:spPr/>
      <dgm:t>
        <a:bodyPr/>
        <a:lstStyle/>
        <a:p>
          <a:endParaRPr lang="pt-BR"/>
        </a:p>
      </dgm:t>
    </dgm:pt>
    <dgm:pt modelId="{50826F20-34F6-4EAD-BA98-7094C8F18762}" type="sibTrans" cxnId="{A213AF6A-4796-4187-9C74-B1DD78718B65}">
      <dgm:prSet/>
      <dgm:spPr/>
      <dgm:t>
        <a:bodyPr/>
        <a:lstStyle/>
        <a:p>
          <a:endParaRPr lang="pt-BR"/>
        </a:p>
      </dgm:t>
    </dgm:pt>
    <dgm:pt modelId="{09D5B314-6A5B-423E-B2DC-C80954F1F5D9}">
      <dgm:prSet phldrT="[Texto]"/>
      <dgm:spPr/>
      <dgm:t>
        <a:bodyPr/>
        <a:lstStyle/>
        <a:p>
          <a:r>
            <a:rPr lang="pt-BR" dirty="0"/>
            <a:t>Redes Neurais</a:t>
          </a:r>
        </a:p>
      </dgm:t>
    </dgm:pt>
    <dgm:pt modelId="{5C736830-6701-4A2E-B2FA-2237D47B58E6}" type="parTrans" cxnId="{79E9797B-A235-430E-9833-6BD9AF2A63CB}">
      <dgm:prSet/>
      <dgm:spPr/>
      <dgm:t>
        <a:bodyPr/>
        <a:lstStyle/>
        <a:p>
          <a:endParaRPr lang="pt-BR"/>
        </a:p>
      </dgm:t>
    </dgm:pt>
    <dgm:pt modelId="{E19A1C5F-7EB8-4B16-BE48-0F3642B89244}" type="sibTrans" cxnId="{79E9797B-A235-430E-9833-6BD9AF2A63CB}">
      <dgm:prSet/>
      <dgm:spPr/>
      <dgm:t>
        <a:bodyPr/>
        <a:lstStyle/>
        <a:p>
          <a:endParaRPr lang="pt-BR"/>
        </a:p>
      </dgm:t>
    </dgm:pt>
    <dgm:pt modelId="{C9B74FCE-F20B-4FBC-A126-2AAC9495DD7B}" type="pres">
      <dgm:prSet presAssocID="{AF6F1D51-EED0-42A3-B0DF-3F1983AF9A8E}" presName="Name0" presStyleCnt="0">
        <dgm:presLayoutVars>
          <dgm:chMax val="7"/>
          <dgm:resizeHandles val="exact"/>
        </dgm:presLayoutVars>
      </dgm:prSet>
      <dgm:spPr/>
    </dgm:pt>
    <dgm:pt modelId="{BF8B94A2-1335-4A9C-8947-310035A920E2}" type="pres">
      <dgm:prSet presAssocID="{AF6F1D51-EED0-42A3-B0DF-3F1983AF9A8E}" presName="comp1" presStyleCnt="0"/>
      <dgm:spPr/>
    </dgm:pt>
    <dgm:pt modelId="{1FFDEC8B-6C8E-45FD-8827-E8F85E9B14D0}" type="pres">
      <dgm:prSet presAssocID="{AF6F1D51-EED0-42A3-B0DF-3F1983AF9A8E}" presName="circle1" presStyleLbl="node1" presStyleIdx="0" presStyleCnt="5"/>
      <dgm:spPr/>
    </dgm:pt>
    <dgm:pt modelId="{6352168D-EECA-43CF-858B-48AE4343B768}" type="pres">
      <dgm:prSet presAssocID="{AF6F1D51-EED0-42A3-B0DF-3F1983AF9A8E}" presName="c1text" presStyleLbl="node1" presStyleIdx="0" presStyleCnt="5">
        <dgm:presLayoutVars>
          <dgm:bulletEnabled val="1"/>
        </dgm:presLayoutVars>
      </dgm:prSet>
      <dgm:spPr/>
    </dgm:pt>
    <dgm:pt modelId="{FE666AA8-E6BA-4B7A-ADE2-C2ED8FADDD9B}" type="pres">
      <dgm:prSet presAssocID="{AF6F1D51-EED0-42A3-B0DF-3F1983AF9A8E}" presName="comp2" presStyleCnt="0"/>
      <dgm:spPr/>
    </dgm:pt>
    <dgm:pt modelId="{981C5C9A-FC5E-4C69-ABB0-3C3991335F82}" type="pres">
      <dgm:prSet presAssocID="{AF6F1D51-EED0-42A3-B0DF-3F1983AF9A8E}" presName="circle2" presStyleLbl="node1" presStyleIdx="1" presStyleCnt="5"/>
      <dgm:spPr/>
    </dgm:pt>
    <dgm:pt modelId="{79A72B61-9F8D-4C0D-9E5C-D7F10B8FA631}" type="pres">
      <dgm:prSet presAssocID="{AF6F1D51-EED0-42A3-B0DF-3F1983AF9A8E}" presName="c2text" presStyleLbl="node1" presStyleIdx="1" presStyleCnt="5">
        <dgm:presLayoutVars>
          <dgm:bulletEnabled val="1"/>
        </dgm:presLayoutVars>
      </dgm:prSet>
      <dgm:spPr/>
    </dgm:pt>
    <dgm:pt modelId="{3AC63D7C-1D1B-4EF7-961C-0B8BE2BA9883}" type="pres">
      <dgm:prSet presAssocID="{AF6F1D51-EED0-42A3-B0DF-3F1983AF9A8E}" presName="comp3" presStyleCnt="0"/>
      <dgm:spPr/>
    </dgm:pt>
    <dgm:pt modelId="{6365B140-3CEF-41CD-9CF2-A952D1E456C8}" type="pres">
      <dgm:prSet presAssocID="{AF6F1D51-EED0-42A3-B0DF-3F1983AF9A8E}" presName="circle3" presStyleLbl="node1" presStyleIdx="2" presStyleCnt="5"/>
      <dgm:spPr/>
    </dgm:pt>
    <dgm:pt modelId="{2D00DC94-91E3-415A-836B-34804907A8E1}" type="pres">
      <dgm:prSet presAssocID="{AF6F1D51-EED0-42A3-B0DF-3F1983AF9A8E}" presName="c3text" presStyleLbl="node1" presStyleIdx="2" presStyleCnt="5">
        <dgm:presLayoutVars>
          <dgm:bulletEnabled val="1"/>
        </dgm:presLayoutVars>
      </dgm:prSet>
      <dgm:spPr/>
    </dgm:pt>
    <dgm:pt modelId="{0A682C8E-2FDC-4B82-9A64-911BD0D1E1DB}" type="pres">
      <dgm:prSet presAssocID="{AF6F1D51-EED0-42A3-B0DF-3F1983AF9A8E}" presName="comp4" presStyleCnt="0"/>
      <dgm:spPr/>
    </dgm:pt>
    <dgm:pt modelId="{A997C06F-8D8D-4D2B-9EA6-43CFB107E215}" type="pres">
      <dgm:prSet presAssocID="{AF6F1D51-EED0-42A3-B0DF-3F1983AF9A8E}" presName="circle4" presStyleLbl="node1" presStyleIdx="3" presStyleCnt="5"/>
      <dgm:spPr/>
    </dgm:pt>
    <dgm:pt modelId="{881983B9-14CF-4943-9587-FE134BDD5846}" type="pres">
      <dgm:prSet presAssocID="{AF6F1D51-EED0-42A3-B0DF-3F1983AF9A8E}" presName="c4text" presStyleLbl="node1" presStyleIdx="3" presStyleCnt="5">
        <dgm:presLayoutVars>
          <dgm:bulletEnabled val="1"/>
        </dgm:presLayoutVars>
      </dgm:prSet>
      <dgm:spPr/>
    </dgm:pt>
    <dgm:pt modelId="{F1860415-3724-44A1-8FF8-201A8EB96F8C}" type="pres">
      <dgm:prSet presAssocID="{AF6F1D51-EED0-42A3-B0DF-3F1983AF9A8E}" presName="comp5" presStyleCnt="0"/>
      <dgm:spPr/>
    </dgm:pt>
    <dgm:pt modelId="{08ECEE6F-A486-401F-A949-939119BE66EA}" type="pres">
      <dgm:prSet presAssocID="{AF6F1D51-EED0-42A3-B0DF-3F1983AF9A8E}" presName="circle5" presStyleLbl="node1" presStyleIdx="4" presStyleCnt="5"/>
      <dgm:spPr/>
    </dgm:pt>
    <dgm:pt modelId="{94326639-41AF-475B-A4BA-016C0A323724}" type="pres">
      <dgm:prSet presAssocID="{AF6F1D51-EED0-42A3-B0DF-3F1983AF9A8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9B4B019-18C0-45EA-ABE1-74C728F8B4B7}" srcId="{AF6F1D51-EED0-42A3-B0DF-3F1983AF9A8E}" destId="{E48F4AC6-A87F-4763-9144-88B175206A8B}" srcOrd="0" destOrd="0" parTransId="{58764A82-B456-4A3F-8C68-81EFB82D0E66}" sibTransId="{4628671A-426A-4B8B-8111-0DC1A726DBEA}"/>
    <dgm:cxn modelId="{38FB6827-FC24-4DEE-A96D-6E67A9C12DD7}" type="presOf" srcId="{A511B92A-2FAE-437E-A4F7-573EA967B8FB}" destId="{6365B140-3CEF-41CD-9CF2-A952D1E456C8}" srcOrd="0" destOrd="0" presId="urn:microsoft.com/office/officeart/2005/8/layout/venn2"/>
    <dgm:cxn modelId="{471E3C48-CDA4-4214-8458-83B98AC508E1}" srcId="{AF6F1D51-EED0-42A3-B0DF-3F1983AF9A8E}" destId="{A511B92A-2FAE-437E-A4F7-573EA967B8FB}" srcOrd="2" destOrd="0" parTransId="{0E6125F8-FEFD-482C-8932-2E074C16EC97}" sibTransId="{2773B1D2-421F-47D6-9A5C-25C5D3CFBCCF}"/>
    <dgm:cxn modelId="{A213AF6A-4796-4187-9C74-B1DD78718B65}" srcId="{AF6F1D51-EED0-42A3-B0DF-3F1983AF9A8E}" destId="{FE9D49CF-A8C3-4CB0-835C-D2FAC68384D8}" srcOrd="3" destOrd="0" parTransId="{FF253A06-43FC-4992-A1AF-D58F9BE793D7}" sibTransId="{50826F20-34F6-4EAD-BA98-7094C8F18762}"/>
    <dgm:cxn modelId="{6B64396E-AF38-4A98-8D89-E5925F143497}" type="presOf" srcId="{E48F4AC6-A87F-4763-9144-88B175206A8B}" destId="{1FFDEC8B-6C8E-45FD-8827-E8F85E9B14D0}" srcOrd="0" destOrd="0" presId="urn:microsoft.com/office/officeart/2005/8/layout/venn2"/>
    <dgm:cxn modelId="{9D47924F-7853-4769-AC88-81E29D01932D}" type="presOf" srcId="{FE9D49CF-A8C3-4CB0-835C-D2FAC68384D8}" destId="{A997C06F-8D8D-4D2B-9EA6-43CFB107E215}" srcOrd="0" destOrd="0" presId="urn:microsoft.com/office/officeart/2005/8/layout/venn2"/>
    <dgm:cxn modelId="{539B2657-D3AA-4B71-A96E-EA55E91C2FE7}" type="presOf" srcId="{A511B92A-2FAE-437E-A4F7-573EA967B8FB}" destId="{2D00DC94-91E3-415A-836B-34804907A8E1}" srcOrd="1" destOrd="0" presId="urn:microsoft.com/office/officeart/2005/8/layout/venn2"/>
    <dgm:cxn modelId="{79E9797B-A235-430E-9833-6BD9AF2A63CB}" srcId="{AF6F1D51-EED0-42A3-B0DF-3F1983AF9A8E}" destId="{09D5B314-6A5B-423E-B2DC-C80954F1F5D9}" srcOrd="4" destOrd="0" parTransId="{5C736830-6701-4A2E-B2FA-2237D47B58E6}" sibTransId="{E19A1C5F-7EB8-4B16-BE48-0F3642B89244}"/>
    <dgm:cxn modelId="{7886407E-B8F8-41B2-89FE-C47D471077E7}" srcId="{AF6F1D51-EED0-42A3-B0DF-3F1983AF9A8E}" destId="{937225D7-57CC-49A7-AEB7-CE358FC458CE}" srcOrd="1" destOrd="0" parTransId="{55F7CD10-A973-487E-9229-0BD19FD9643E}" sibTransId="{55ECD4A8-9E01-4F18-8472-AF88B3126A7A}"/>
    <dgm:cxn modelId="{1E068489-C917-4C88-B90F-7F0C0A5B8412}" type="presOf" srcId="{09D5B314-6A5B-423E-B2DC-C80954F1F5D9}" destId="{08ECEE6F-A486-401F-A949-939119BE66EA}" srcOrd="0" destOrd="0" presId="urn:microsoft.com/office/officeart/2005/8/layout/venn2"/>
    <dgm:cxn modelId="{59F3A798-69E4-4DAB-9E9F-59CC395D94D4}" type="presOf" srcId="{09D5B314-6A5B-423E-B2DC-C80954F1F5D9}" destId="{94326639-41AF-475B-A4BA-016C0A323724}" srcOrd="1" destOrd="0" presId="urn:microsoft.com/office/officeart/2005/8/layout/venn2"/>
    <dgm:cxn modelId="{8E05D498-E3D8-4E53-8C8F-CF2642A31D74}" type="presOf" srcId="{E48F4AC6-A87F-4763-9144-88B175206A8B}" destId="{6352168D-EECA-43CF-858B-48AE4343B768}" srcOrd="1" destOrd="0" presId="urn:microsoft.com/office/officeart/2005/8/layout/venn2"/>
    <dgm:cxn modelId="{DB1484DE-CDBF-4A4C-A3B0-8B90E6414201}" type="presOf" srcId="{937225D7-57CC-49A7-AEB7-CE358FC458CE}" destId="{79A72B61-9F8D-4C0D-9E5C-D7F10B8FA631}" srcOrd="1" destOrd="0" presId="urn:microsoft.com/office/officeart/2005/8/layout/venn2"/>
    <dgm:cxn modelId="{AC338EF1-88F7-412F-AA35-A5959F8E95D4}" type="presOf" srcId="{AF6F1D51-EED0-42A3-B0DF-3F1983AF9A8E}" destId="{C9B74FCE-F20B-4FBC-A126-2AAC9495DD7B}" srcOrd="0" destOrd="0" presId="urn:microsoft.com/office/officeart/2005/8/layout/venn2"/>
    <dgm:cxn modelId="{EFB1D8F1-6C49-47A3-ACD3-1C88E18893A5}" type="presOf" srcId="{FE9D49CF-A8C3-4CB0-835C-D2FAC68384D8}" destId="{881983B9-14CF-4943-9587-FE134BDD5846}" srcOrd="1" destOrd="0" presId="urn:microsoft.com/office/officeart/2005/8/layout/venn2"/>
    <dgm:cxn modelId="{45C250FA-B33F-41C3-848B-851FF5CC250C}" type="presOf" srcId="{937225D7-57CC-49A7-AEB7-CE358FC458CE}" destId="{981C5C9A-FC5E-4C69-ABB0-3C3991335F82}" srcOrd="0" destOrd="0" presId="urn:microsoft.com/office/officeart/2005/8/layout/venn2"/>
    <dgm:cxn modelId="{C2B42A3A-CE51-4A51-952D-D09D257BAFDA}" type="presParOf" srcId="{C9B74FCE-F20B-4FBC-A126-2AAC9495DD7B}" destId="{BF8B94A2-1335-4A9C-8947-310035A920E2}" srcOrd="0" destOrd="0" presId="urn:microsoft.com/office/officeart/2005/8/layout/venn2"/>
    <dgm:cxn modelId="{56540997-7846-4583-A0F9-78EB51D575BB}" type="presParOf" srcId="{BF8B94A2-1335-4A9C-8947-310035A920E2}" destId="{1FFDEC8B-6C8E-45FD-8827-E8F85E9B14D0}" srcOrd="0" destOrd="0" presId="urn:microsoft.com/office/officeart/2005/8/layout/venn2"/>
    <dgm:cxn modelId="{5C81DF99-604E-47FE-80EC-929C466AB81C}" type="presParOf" srcId="{BF8B94A2-1335-4A9C-8947-310035A920E2}" destId="{6352168D-EECA-43CF-858B-48AE4343B768}" srcOrd="1" destOrd="0" presId="urn:microsoft.com/office/officeart/2005/8/layout/venn2"/>
    <dgm:cxn modelId="{496D9BB4-A23E-4426-B4E5-8200AE4D1CCC}" type="presParOf" srcId="{C9B74FCE-F20B-4FBC-A126-2AAC9495DD7B}" destId="{FE666AA8-E6BA-4B7A-ADE2-C2ED8FADDD9B}" srcOrd="1" destOrd="0" presId="urn:microsoft.com/office/officeart/2005/8/layout/venn2"/>
    <dgm:cxn modelId="{695A2292-A48C-40EE-A318-FE408EF00977}" type="presParOf" srcId="{FE666AA8-E6BA-4B7A-ADE2-C2ED8FADDD9B}" destId="{981C5C9A-FC5E-4C69-ABB0-3C3991335F82}" srcOrd="0" destOrd="0" presId="urn:microsoft.com/office/officeart/2005/8/layout/venn2"/>
    <dgm:cxn modelId="{791234E8-61F2-4D00-9A8C-BC53AC2B145D}" type="presParOf" srcId="{FE666AA8-E6BA-4B7A-ADE2-C2ED8FADDD9B}" destId="{79A72B61-9F8D-4C0D-9E5C-D7F10B8FA631}" srcOrd="1" destOrd="0" presId="urn:microsoft.com/office/officeart/2005/8/layout/venn2"/>
    <dgm:cxn modelId="{C34B2823-444E-4518-85E1-8D3B24098FD0}" type="presParOf" srcId="{C9B74FCE-F20B-4FBC-A126-2AAC9495DD7B}" destId="{3AC63D7C-1D1B-4EF7-961C-0B8BE2BA9883}" srcOrd="2" destOrd="0" presId="urn:microsoft.com/office/officeart/2005/8/layout/venn2"/>
    <dgm:cxn modelId="{EF6610BE-6D6D-4BA1-A9E5-49694E09E630}" type="presParOf" srcId="{3AC63D7C-1D1B-4EF7-961C-0B8BE2BA9883}" destId="{6365B140-3CEF-41CD-9CF2-A952D1E456C8}" srcOrd="0" destOrd="0" presId="urn:microsoft.com/office/officeart/2005/8/layout/venn2"/>
    <dgm:cxn modelId="{BAA78A1C-F3AC-4272-B0D6-AA82D221C4CC}" type="presParOf" srcId="{3AC63D7C-1D1B-4EF7-961C-0B8BE2BA9883}" destId="{2D00DC94-91E3-415A-836B-34804907A8E1}" srcOrd="1" destOrd="0" presId="urn:microsoft.com/office/officeart/2005/8/layout/venn2"/>
    <dgm:cxn modelId="{E10B8B50-DAEA-4E7B-84FA-ECA14203BFBD}" type="presParOf" srcId="{C9B74FCE-F20B-4FBC-A126-2AAC9495DD7B}" destId="{0A682C8E-2FDC-4B82-9A64-911BD0D1E1DB}" srcOrd="3" destOrd="0" presId="urn:microsoft.com/office/officeart/2005/8/layout/venn2"/>
    <dgm:cxn modelId="{8B0EA19F-E7EB-4E47-A640-443268BA667A}" type="presParOf" srcId="{0A682C8E-2FDC-4B82-9A64-911BD0D1E1DB}" destId="{A997C06F-8D8D-4D2B-9EA6-43CFB107E215}" srcOrd="0" destOrd="0" presId="urn:microsoft.com/office/officeart/2005/8/layout/venn2"/>
    <dgm:cxn modelId="{0E03545C-589E-4B8C-AE25-60FC1F5883E3}" type="presParOf" srcId="{0A682C8E-2FDC-4B82-9A64-911BD0D1E1DB}" destId="{881983B9-14CF-4943-9587-FE134BDD5846}" srcOrd="1" destOrd="0" presId="urn:microsoft.com/office/officeart/2005/8/layout/venn2"/>
    <dgm:cxn modelId="{1FFA145A-CB35-4B06-A94B-4E96A6463855}" type="presParOf" srcId="{C9B74FCE-F20B-4FBC-A126-2AAC9495DD7B}" destId="{F1860415-3724-44A1-8FF8-201A8EB96F8C}" srcOrd="4" destOrd="0" presId="urn:microsoft.com/office/officeart/2005/8/layout/venn2"/>
    <dgm:cxn modelId="{461F3ADE-66D9-4122-84C7-452EA0FE132A}" type="presParOf" srcId="{F1860415-3724-44A1-8FF8-201A8EB96F8C}" destId="{08ECEE6F-A486-401F-A949-939119BE66EA}" srcOrd="0" destOrd="0" presId="urn:microsoft.com/office/officeart/2005/8/layout/venn2"/>
    <dgm:cxn modelId="{03A6DA2C-A954-4C20-A709-7A53A08EA976}" type="presParOf" srcId="{F1860415-3724-44A1-8FF8-201A8EB96F8C}" destId="{94326639-41AF-475B-A4BA-016C0A32372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DEC8B-6C8E-45FD-8827-E8F85E9B14D0}">
      <dsp:nvSpPr>
        <dsp:cNvPr id="0" name=""/>
        <dsp:cNvSpPr/>
      </dsp:nvSpPr>
      <dsp:spPr>
        <a:xfrm>
          <a:off x="957728" y="0"/>
          <a:ext cx="4925304" cy="49253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IA</a:t>
          </a:r>
        </a:p>
      </dsp:txBody>
      <dsp:txXfrm>
        <a:off x="2496885" y="246265"/>
        <a:ext cx="1846989" cy="492530"/>
      </dsp:txXfrm>
    </dsp:sp>
    <dsp:sp modelId="{981C5C9A-FC5E-4C69-ABB0-3C3991335F82}">
      <dsp:nvSpPr>
        <dsp:cNvPr id="0" name=""/>
        <dsp:cNvSpPr/>
      </dsp:nvSpPr>
      <dsp:spPr>
        <a:xfrm>
          <a:off x="1327125" y="738795"/>
          <a:ext cx="4186508" cy="4186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</dsp:txBody>
      <dsp:txXfrm>
        <a:off x="2517664" y="979519"/>
        <a:ext cx="1805431" cy="481448"/>
      </dsp:txXfrm>
    </dsp:sp>
    <dsp:sp modelId="{6365B140-3CEF-41CD-9CF2-A952D1E456C8}">
      <dsp:nvSpPr>
        <dsp:cNvPr id="0" name=""/>
        <dsp:cNvSpPr/>
      </dsp:nvSpPr>
      <dsp:spPr>
        <a:xfrm>
          <a:off x="1696523" y="1477591"/>
          <a:ext cx="3447712" cy="3447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 de dados</a:t>
          </a:r>
        </a:p>
      </dsp:txBody>
      <dsp:txXfrm>
        <a:off x="2528284" y="1715483"/>
        <a:ext cx="1784191" cy="475784"/>
      </dsp:txXfrm>
    </dsp:sp>
    <dsp:sp modelId="{A997C06F-8D8D-4D2B-9EA6-43CFB107E215}">
      <dsp:nvSpPr>
        <dsp:cNvPr id="0" name=""/>
        <dsp:cNvSpPr/>
      </dsp:nvSpPr>
      <dsp:spPr>
        <a:xfrm>
          <a:off x="2065921" y="2216386"/>
          <a:ext cx="2708917" cy="2708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Deep</a:t>
          </a:r>
          <a:r>
            <a:rPr lang="pt-BR" sz="1600" kern="1200" dirty="0"/>
            <a:t> Learning</a:t>
          </a:r>
        </a:p>
      </dsp:txBody>
      <dsp:txXfrm>
        <a:off x="2688972" y="2460189"/>
        <a:ext cx="1462815" cy="487605"/>
      </dsp:txXfrm>
    </dsp:sp>
    <dsp:sp modelId="{08ECEE6F-A486-401F-A949-939119BE66EA}">
      <dsp:nvSpPr>
        <dsp:cNvPr id="0" name=""/>
        <dsp:cNvSpPr/>
      </dsp:nvSpPr>
      <dsp:spPr>
        <a:xfrm>
          <a:off x="2435319" y="2955182"/>
          <a:ext cx="1970121" cy="19701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Redes Neurais</a:t>
          </a:r>
        </a:p>
      </dsp:txBody>
      <dsp:txXfrm>
        <a:off x="2723836" y="3447712"/>
        <a:ext cx="1393086" cy="985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24/02/2023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82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00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		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51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24/02/2023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24/02/2023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24/02/2023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24/02/2023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24/02/2023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24/02/2023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24/02/2023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24/02/2023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24/02/2023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24/02/2023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forum365.com.br/2020-ia-mais-empregos-gartner/" TargetMode="External"/><Relationship Id="rId7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2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hi.ox.ac.uk/wp-content/uploads/Deciphering_Chinas_AI-Dream.pdf" TargetMode="External"/><Relationship Id="rId5" Type="http://schemas.openxmlformats.org/officeDocument/2006/relationships/hyperlink" Target="https://medium.com/s/2069/a-top-roboticist-says-a-i-will-not-conquer-humanity-133f2611d035" TargetMode="External"/><Relationship Id="rId4" Type="http://schemas.openxmlformats.org/officeDocument/2006/relationships/hyperlink" Target="https://www.tecmundo.com.br/ciencia/128058-inteligencia-artificial-perigosa-armas-nucleares-diz-musk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73E10C-C271-2CC0-A5F9-594033AEC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" y="1451510"/>
            <a:ext cx="5958923" cy="50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qual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foi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o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motivo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desse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A80122-B146-3203-547D-710CA81F1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38297"/>
            <a:ext cx="1440000" cy="144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3BDA7D-B6B1-F5D4-3FDE-E7B00995E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63818"/>
            <a:ext cx="1440000" cy="1440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A56B63B-E076-157D-E0C9-02985DB579CD}"/>
              </a:ext>
            </a:extLst>
          </p:cNvPr>
          <p:cNvGrpSpPr/>
          <p:nvPr/>
        </p:nvGrpSpPr>
        <p:grpSpPr>
          <a:xfrm>
            <a:off x="755576" y="1412776"/>
            <a:ext cx="8208912" cy="1440000"/>
            <a:chOff x="755576" y="1412776"/>
            <a:chExt cx="8208912" cy="14400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60470D9-5847-AEDB-467A-B13234F3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412776"/>
              <a:ext cx="1440000" cy="144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82C2EC-196F-0CC5-8F5D-7F6F9093CE8E}"/>
                </a:ext>
              </a:extLst>
            </p:cNvPr>
            <p:cNvSpPr txBox="1"/>
            <p:nvPr/>
          </p:nvSpPr>
          <p:spPr>
            <a:xfrm>
              <a:off x="2367867" y="1975832"/>
              <a:ext cx="6596621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Aumento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na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quantidade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dados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disponiveis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…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D7454D-4824-2A8B-C031-0E711E88AE94}"/>
              </a:ext>
            </a:extLst>
          </p:cNvPr>
          <p:cNvSpPr txBox="1"/>
          <p:nvPr/>
        </p:nvSpPr>
        <p:spPr>
          <a:xfrm>
            <a:off x="2367866" y="3563761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Avanço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capacidades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computacionais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FDB045-392A-4D33-6BAA-FC7501ECB792}"/>
              </a:ext>
            </a:extLst>
          </p:cNvPr>
          <p:cNvSpPr txBox="1"/>
          <p:nvPr/>
        </p:nvSpPr>
        <p:spPr>
          <a:xfrm>
            <a:off x="2367865" y="5151690"/>
            <a:ext cx="659662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Novos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para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problemas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complexos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38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implicações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disso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ACC50E-95DD-2BF8-8332-4A6C8B48DBF8}"/>
              </a:ext>
            </a:extLst>
          </p:cNvPr>
          <p:cNvSpPr txBox="1"/>
          <p:nvPr/>
        </p:nvSpPr>
        <p:spPr>
          <a:xfrm>
            <a:off x="827584" y="1052736"/>
            <a:ext cx="799288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1600" b="0" i="0" u="none" strike="noStrike" baseline="0" dirty="0">
              <a:solidFill>
                <a:srgbClr val="000000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Máquinas podem roubar o emprego de pessoas?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latin typeface="Gotham HTF"/>
              </a:rPr>
              <a:t>Mais de 40% dos empregos serão eliminados...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2"/>
              </a:rPr>
              <a:t>https://epocanegocios.globo.com/Tecnologia/noticia/2019/01/inteligencia-artificial-pode-acabar-com-40-dos-empregos-em-15-anos-diz-investidor-chines.html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Mas gerará mais empregos a partir de 2020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3"/>
              </a:rPr>
              <a:t>https://itforum365.com.br/2020-ia-mais-empregos-gartner/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Inteligência Artificial deve ser sobretaxada?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Se a AI se desenvolver, pode sair do controle?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IA é mais perigosa do que armas nucleares...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4"/>
              </a:rPr>
              <a:t>https://www.tecmundo.com.br/ciencia/128058-inteligencia-artificial-perigosa-armas-nucleares-diz-musk.htm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... Porém não há indícios científicos </a:t>
            </a: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5"/>
              </a:rPr>
              <a:t>https://medium.com/s/2069/a-top-roboticist-says-a-i-will-not-conquer-humanity-133f2611d035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A China quer ser o país predominante no desenvolvimento da IA até 2030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6"/>
              </a:rPr>
              <a:t>https://www.fhi.ox.ac.uk/wp-content/uploads/Deciphering_Chinas_AI-Dream.pdf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Gotham HTF"/>
              </a:rPr>
              <a:t>LGPD : Pode ser feita uma análise de sentimento das minhas expressões faciais sem meu consentimento?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FF"/>
                </a:solidFill>
                <a:latin typeface="Gotham HTF"/>
                <a:hlinkClick r:id="rId7"/>
              </a:rPr>
              <a:t>https://g1.globo.com/sp/sao-paulo/noticia/2021/05/11/justica-multa-concessionaria-em-r-100-mil-por-coleta-de-dados-de-passageiros-na-linha-4-amarela-do-metro-de-sp.ghtml</a:t>
            </a:r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  <a:p>
            <a:endParaRPr lang="pt-BR" sz="1600" b="0" i="0" u="none" strike="noStrike" baseline="0" dirty="0">
              <a:solidFill>
                <a:srgbClr val="0000FF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5954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023416"/>
              </p:ext>
            </p:extLst>
          </p:nvPr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8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FFDEC8B-6C8E-45FD-8827-E8F85E9B14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81C5C9A-FC5E-4C69-ABB0-3C3991335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365B140-3CEF-41CD-9CF2-A952D1E45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A997C06F-8D8D-4D2B-9EA6-43CFB107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8ECEE6F-A486-401F-A949-939119BE6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145B"/>
                </a:solidFill>
                <a:effectLst/>
                <a:latin typeface="Gotham HTF"/>
              </a:rPr>
              <a:t>Machine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14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earning</a:t>
            </a:r>
            <a:r>
              <a:rPr lang="pt-BR" dirty="0">
                <a:solidFill>
                  <a:srgbClr val="ED145B"/>
                </a:solidFill>
                <a:latin typeface="Gotham HTF"/>
              </a:rPr>
              <a:t>:</a:t>
            </a:r>
            <a:r>
              <a:rPr lang="pt-BR" b="0" i="0" dirty="0">
                <a:effectLst/>
                <a:latin typeface="Gotham HTF"/>
              </a:rPr>
              <a:t> é uma técnica de inteligência artificial que permite que um computador aprenda a realizar uma tarefa específica a partir de exemplos de dados, em vez de ser explicitamente programado para fazê-lo. O aprendizado de máquina é usado em uma ampla variedade de aplicações, incluindo análise de dados, reconhecimento de imagem, processamento de linguagem natural e muitas outras áreas.</a:t>
            </a:r>
          </a:p>
        </p:txBody>
      </p:sp>
    </p:spTree>
    <p:extLst>
      <p:ext uri="{BB962C8B-B14F-4D97-AF65-F5344CB8AC3E}">
        <p14:creationId xmlns:p14="http://schemas.microsoft.com/office/powerpoint/2010/main" val="34583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145B"/>
                </a:solidFill>
                <a:effectLst/>
                <a:latin typeface="Gotham HTF"/>
              </a:rPr>
              <a:t>Ciência de dados:</a:t>
            </a:r>
            <a:r>
              <a:rPr lang="pt-BR" b="1" i="0" dirty="0">
                <a:solidFill>
                  <a:srgbClr val="D1D5DB"/>
                </a:solidFill>
                <a:effectLst/>
                <a:latin typeface="Gotham HTF"/>
              </a:rPr>
              <a:t> </a:t>
            </a:r>
            <a:r>
              <a:rPr lang="pt-BR" b="0" i="0" dirty="0">
                <a:effectLst/>
                <a:latin typeface="Gotham HTF"/>
              </a:rPr>
              <a:t>campo interdisciplinar que combina estatística, aprendizado de máquina, visualização de dados e outras técnicas para extrair insights e conhecimento a partir de dados. A ciência de dados envolve a coleta, preparação, análise e interpretação de grandes conjuntos de dados para resolver problemas complexos em áreas como negócios, ciências sociais, saúde, entre outras</a:t>
            </a:r>
          </a:p>
        </p:txBody>
      </p:sp>
    </p:spTree>
    <p:extLst>
      <p:ext uri="{BB962C8B-B14F-4D97-AF65-F5344CB8AC3E}">
        <p14:creationId xmlns:p14="http://schemas.microsoft.com/office/powerpoint/2010/main" val="21084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ED265B"/>
                </a:solidFill>
                <a:effectLst/>
                <a:latin typeface="Gotham HTF"/>
              </a:rPr>
              <a:t>Deep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 </a:t>
            </a:r>
            <a:r>
              <a:rPr lang="pt-BR" b="1" dirty="0">
                <a:solidFill>
                  <a:srgbClr val="ED265B"/>
                </a:solidFill>
                <a:latin typeface="Gotham HTF"/>
              </a:rPr>
              <a:t>L</a:t>
            </a: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earning</a:t>
            </a:r>
            <a:r>
              <a:rPr lang="pt-BR" dirty="0">
                <a:latin typeface="Gotham HTF"/>
              </a:rPr>
              <a:t>: </a:t>
            </a:r>
            <a:r>
              <a:rPr lang="pt-BR" b="0" i="0" dirty="0">
                <a:effectLst/>
                <a:latin typeface="Gotham HTF"/>
              </a:rPr>
              <a:t>é uma técnica avançada de aprendizado de máquina que usa redes neurais artificiais com várias camadas para aprender com grandes conjuntos de dados. O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é frequentemente usado para tarefas complexas, como reconhecimento de imagem e voz, e tem sido responsável por muitos avanços recentes em inteligência artificial.</a:t>
            </a:r>
          </a:p>
        </p:txBody>
      </p:sp>
    </p:spTree>
    <p:extLst>
      <p:ext uri="{BB962C8B-B14F-4D97-AF65-F5344CB8AC3E}">
        <p14:creationId xmlns:p14="http://schemas.microsoft.com/office/powerpoint/2010/main" val="3647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desenvolver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uma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IA?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A8FE70-541C-0178-BE79-F70803DA2017}"/>
              </a:ext>
            </a:extLst>
          </p:cNvPr>
          <p:cNvGraphicFramePr/>
          <p:nvPr/>
        </p:nvGraphicFramePr>
        <p:xfrm>
          <a:off x="-756592" y="1456024"/>
          <a:ext cx="6840760" cy="492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36531F5-9AFA-FE96-9575-59419CF0C9EF}"/>
              </a:ext>
            </a:extLst>
          </p:cNvPr>
          <p:cNvSpPr txBox="1"/>
          <p:nvPr/>
        </p:nvSpPr>
        <p:spPr>
          <a:xfrm>
            <a:off x="5220072" y="2028904"/>
            <a:ext cx="3744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Redes neurais</a:t>
            </a:r>
            <a:r>
              <a:rPr lang="pt-BR" b="0" i="0" dirty="0">
                <a:effectLst/>
                <a:latin typeface="Gotham HTF"/>
              </a:rPr>
              <a:t>: são sistemas computacionais que são projetados para imitar o funcionamento do cérebro humano. As redes neurais são compostas por unidades interconectadas chamadas neurônios, que processam informações e transmitem sinais elétricos. As redes neurais são frequentemente usadas em aprendizado de máquina e </a:t>
            </a:r>
            <a:r>
              <a:rPr lang="pt-BR" b="0" i="0" dirty="0" err="1">
                <a:effectLst/>
                <a:latin typeface="Gotham HTF"/>
              </a:rPr>
              <a:t>deep</a:t>
            </a:r>
            <a:r>
              <a:rPr lang="pt-BR" b="0" i="0" dirty="0">
                <a:effectLst/>
                <a:latin typeface="Gotham HTF"/>
              </a:rPr>
              <a:t> </a:t>
            </a:r>
            <a:r>
              <a:rPr lang="pt-BR" b="0" i="0" dirty="0" err="1">
                <a:effectLst/>
                <a:latin typeface="Gotham HTF"/>
              </a:rPr>
              <a:t>learning</a:t>
            </a:r>
            <a:r>
              <a:rPr lang="pt-BR" b="0" i="0" dirty="0">
                <a:effectLst/>
                <a:latin typeface="Gotham HTF"/>
              </a:rPr>
              <a:t> para identificar padrões em dados.</a:t>
            </a:r>
          </a:p>
        </p:txBody>
      </p:sp>
    </p:spTree>
    <p:extLst>
      <p:ext uri="{BB962C8B-B14F-4D97-AF65-F5344CB8AC3E}">
        <p14:creationId xmlns:p14="http://schemas.microsoft.com/office/powerpoint/2010/main" val="22954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É um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paradigma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computação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95D28-8087-F9B6-7B4D-8BA054F96B52}"/>
              </a:ext>
            </a:extLst>
          </p:cNvPr>
          <p:cNvSpPr txBox="1"/>
          <p:nvPr/>
        </p:nvSpPr>
        <p:spPr>
          <a:xfrm>
            <a:off x="4716016" y="764704"/>
            <a:ext cx="244827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 mas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eim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FDA046-5D89-08CC-1C21-9BD1628B24FB}"/>
              </a:ext>
            </a:extLst>
          </p:cNvPr>
          <p:cNvSpPr txBox="1"/>
          <p:nvPr/>
        </p:nvSpPr>
        <p:spPr>
          <a:xfrm>
            <a:off x="395536" y="1412776"/>
            <a:ext cx="8748464" cy="293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latin typeface="Gotham HTF Light"/>
                <a:cs typeface="Gotham HTF Light"/>
              </a:rPr>
              <a:t>Baseado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abordagem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empírica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resolução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É </a:t>
            </a:r>
            <a:r>
              <a:rPr lang="en-US" sz="1600" dirty="0" err="1">
                <a:latin typeface="Gotham HTF Light"/>
                <a:cs typeface="Gotham HTF Light"/>
              </a:rPr>
              <a:t>uma</a:t>
            </a:r>
            <a:r>
              <a:rPr lang="en-US" sz="1600" dirty="0">
                <a:latin typeface="Gotham HTF Light"/>
                <a:cs typeface="Gotham HTF Light"/>
              </a:rPr>
              <a:t> forma de </a:t>
            </a:r>
            <a:r>
              <a:rPr lang="en-US" sz="1600" dirty="0" err="1">
                <a:latin typeface="Gotham HTF Light"/>
                <a:cs typeface="Gotham HTF Light"/>
              </a:rPr>
              <a:t>programação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permite</a:t>
            </a:r>
            <a:r>
              <a:rPr lang="en-US" sz="1600" dirty="0">
                <a:latin typeface="Gotham HTF Light"/>
                <a:cs typeface="Gotham HTF Light"/>
              </a:rPr>
              <a:t> que o </a:t>
            </a:r>
            <a:r>
              <a:rPr lang="en-US" sz="1600" dirty="0" err="1">
                <a:latin typeface="Gotham HTF Light"/>
                <a:cs typeface="Gotham HTF Light"/>
              </a:rPr>
              <a:t>computador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aprenda</a:t>
            </a:r>
            <a:r>
              <a:rPr lang="en-US" sz="1600" dirty="0">
                <a:latin typeface="Gotham HTF Light"/>
                <a:cs typeface="Gotham HTF Light"/>
              </a:rPr>
              <a:t> com </a:t>
            </a:r>
            <a:r>
              <a:rPr lang="en-US" sz="1600" dirty="0" err="1">
                <a:latin typeface="Gotham HTF Light"/>
                <a:cs typeface="Gotham HTF Light"/>
              </a:rPr>
              <a:t>os</a:t>
            </a:r>
            <a:r>
              <a:rPr lang="en-US" sz="1600" dirty="0">
                <a:latin typeface="Gotham HTF Light"/>
                <a:cs typeface="Gotham HTF Light"/>
              </a:rPr>
              <a:t> dados que </a:t>
            </a:r>
            <a:r>
              <a:rPr lang="en-US" sz="1600" dirty="0" err="1">
                <a:latin typeface="Gotham HTF Light"/>
                <a:cs typeface="Gotham HTF Light"/>
              </a:rPr>
              <a:t>lhe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são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passados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capazes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detectar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aprender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padrões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conjuntos de dados, a </a:t>
            </a:r>
            <a:r>
              <a:rPr lang="en-US" sz="1600" dirty="0" err="1">
                <a:latin typeface="Gotham HTF Light"/>
                <a:cs typeface="Gotham HTF Light"/>
              </a:rPr>
              <a:t>fim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fazer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previsões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ou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tomar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decisões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" dirty="0">
              <a:latin typeface="Gotham HTF Light"/>
              <a:cs typeface="Gotham HTF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Gotham HTF Light"/>
                <a:cs typeface="Gotham HTF Light"/>
              </a:rPr>
              <a:t>São </a:t>
            </a:r>
            <a:r>
              <a:rPr lang="en-US" sz="1600" dirty="0" err="1">
                <a:latin typeface="Gotham HTF Light"/>
                <a:cs typeface="Gotham HTF Light"/>
              </a:rPr>
              <a:t>projetados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melhorar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acuracia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automaticamente</a:t>
            </a:r>
            <a:r>
              <a:rPr lang="en-US" sz="1600" dirty="0">
                <a:latin typeface="Gotham HTF Light"/>
                <a:cs typeface="Gotham HTF Light"/>
              </a:rPr>
              <a:t> com o tempo e com a </a:t>
            </a:r>
            <a:r>
              <a:rPr lang="en-US" sz="1600" dirty="0" err="1">
                <a:latin typeface="Gotham HTF Light"/>
                <a:cs typeface="Gotham HTF Light"/>
              </a:rPr>
              <a:t>medida</a:t>
            </a:r>
            <a:r>
              <a:rPr lang="en-US" sz="1600" dirty="0">
                <a:latin typeface="Gotham HTF Light"/>
                <a:cs typeface="Gotham HTF Light"/>
              </a:rPr>
              <a:t> que </a:t>
            </a:r>
            <a:r>
              <a:rPr lang="en-US" sz="1600" dirty="0" err="1">
                <a:latin typeface="Gotham HTF Light"/>
                <a:cs typeface="Gotham HTF Light"/>
              </a:rPr>
              <a:t>recebem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mais</a:t>
            </a:r>
            <a:r>
              <a:rPr lang="en-US" sz="1600" dirty="0">
                <a:latin typeface="Gotham HTF Light"/>
                <a:cs typeface="Gotham HTF Light"/>
              </a:rPr>
              <a:t> dados;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60D3C2-D8EA-0D3F-D233-97E457C2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93096"/>
            <a:ext cx="542178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48DE2-71F6-9511-1B1F-C105C6831D89}"/>
              </a:ext>
            </a:extLst>
          </p:cNvPr>
          <p:cNvSpPr txBox="1"/>
          <p:nvPr/>
        </p:nvSpPr>
        <p:spPr>
          <a:xfrm>
            <a:off x="395536" y="2720006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Não-Supervisionado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0B9BA-64B3-FC85-3AAE-07C2AB882C2F}"/>
              </a:ext>
            </a:extLst>
          </p:cNvPr>
          <p:cNvSpPr txBox="1"/>
          <p:nvPr/>
        </p:nvSpPr>
        <p:spPr>
          <a:xfrm>
            <a:off x="395536" y="461630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Aprendizado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por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reforço</a:t>
            </a:r>
            <a:endParaRPr lang="en-US" sz="24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DE23A5-E147-908E-97C3-4FF28DDEFC77}"/>
              </a:ext>
            </a:extLst>
          </p:cNvPr>
          <p:cNvSpPr txBox="1"/>
          <p:nvPr/>
        </p:nvSpPr>
        <p:spPr>
          <a:xfrm>
            <a:off x="395536" y="1351580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um conjunto de dados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rotulado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aprende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o </a:t>
            </a:r>
            <a:r>
              <a:rPr lang="en-US" sz="2000" dirty="0" err="1">
                <a:latin typeface="Gotham HTF Light"/>
                <a:cs typeface="Gotham HTF Light"/>
              </a:rPr>
              <a:t>rótulo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relação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novos</a:t>
            </a:r>
            <a:r>
              <a:rPr lang="en-US" sz="2000" dirty="0">
                <a:latin typeface="Gotham HTF Light"/>
                <a:cs typeface="Gotham HTF Light"/>
              </a:rPr>
              <a:t>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1F56C5-9507-627B-F8E0-A2109F67C2C6}"/>
              </a:ext>
            </a:extLst>
          </p:cNvPr>
          <p:cNvSpPr txBox="1"/>
          <p:nvPr/>
        </p:nvSpPr>
        <p:spPr>
          <a:xfrm>
            <a:off x="547936" y="3247882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fornecemos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rótulo</a:t>
            </a:r>
            <a:r>
              <a:rPr lang="en-US" sz="2000" dirty="0">
                <a:latin typeface="Gotham HTF Light"/>
                <a:cs typeface="Gotham HTF Light"/>
              </a:rPr>
              <a:t> junto </a:t>
            </a:r>
            <a:r>
              <a:rPr lang="en-US" sz="2000" dirty="0" err="1">
                <a:latin typeface="Gotham HTF Light"/>
                <a:cs typeface="Gotham HTF Light"/>
              </a:rPr>
              <a:t>aos</a:t>
            </a:r>
            <a:r>
              <a:rPr lang="en-US" sz="2000" dirty="0">
                <a:latin typeface="Gotham HTF Light"/>
                <a:cs typeface="Gotham HTF Light"/>
              </a:rPr>
              <a:t> dados.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descobrir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caracteristicas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semelhantes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 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classifica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grupos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7FC084-BD5E-1BF2-6EB7-FC5B09575154}"/>
              </a:ext>
            </a:extLst>
          </p:cNvPr>
          <p:cNvSpPr txBox="1"/>
          <p:nvPr/>
        </p:nvSpPr>
        <p:spPr>
          <a:xfrm>
            <a:off x="539552" y="514418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 é </a:t>
            </a:r>
            <a:r>
              <a:rPr lang="en-US" sz="2000" dirty="0" err="1">
                <a:latin typeface="Gotham HTF Light"/>
                <a:cs typeface="Gotham HTF Light"/>
              </a:rPr>
              <a:t>feito</a:t>
            </a:r>
            <a:r>
              <a:rPr lang="en-US" sz="2000" dirty="0">
                <a:latin typeface="Gotham HTF Light"/>
                <a:cs typeface="Gotham HTF Light"/>
              </a:rPr>
              <a:t> de forma </a:t>
            </a:r>
            <a:r>
              <a:rPr lang="en-US" sz="2000" dirty="0" err="1">
                <a:latin typeface="Gotham HTF Light"/>
                <a:cs typeface="Gotham HTF Light"/>
              </a:rPr>
              <a:t>dinamica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promovendo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recompensas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acertos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punições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caso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erro</a:t>
            </a:r>
            <a:r>
              <a:rPr lang="en-US" sz="2000" dirty="0">
                <a:latin typeface="Gotham HTF Light"/>
                <a:cs typeface="Gotham HTF Light"/>
              </a:rPr>
              <a:t>.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procura</a:t>
            </a:r>
            <a:r>
              <a:rPr lang="en-US" sz="2000" dirty="0">
                <a:latin typeface="Gotham HTF Light"/>
                <a:cs typeface="Gotham HTF Light"/>
              </a:rPr>
              <a:t> sempre </a:t>
            </a:r>
            <a:r>
              <a:rPr lang="en-US" sz="2000" dirty="0" err="1">
                <a:latin typeface="Gotham HTF Light"/>
                <a:cs typeface="Gotham HTF Light"/>
              </a:rPr>
              <a:t>otimizar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recompensa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8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Introdução a IA e Modelagem de Dados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Aprendizado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Algoritmos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de Machine Learning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6197EC-6E7C-B89D-CD44-9D04385B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9" y="1417103"/>
            <a:ext cx="6914028" cy="50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Laboratório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essa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é a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parte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prática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da aula!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9C91F21-6905-37BB-B831-D355A12280A7}"/>
              </a:ext>
            </a:extLst>
          </p:cNvPr>
          <p:cNvSpPr txBox="1"/>
          <p:nvPr/>
        </p:nvSpPr>
        <p:spPr>
          <a:xfrm>
            <a:off x="395536" y="1461005"/>
            <a:ext cx="763284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Todo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mundo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abrindo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o Google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Colab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… Agora!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70022A-6209-49DA-4F6C-190EC576A2D2}"/>
              </a:ext>
            </a:extLst>
          </p:cNvPr>
          <p:cNvSpPr txBox="1"/>
          <p:nvPr/>
        </p:nvSpPr>
        <p:spPr>
          <a:xfrm>
            <a:off x="395536" y="2276872"/>
            <a:ext cx="820891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Vamos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800" dirty="0" err="1">
                <a:solidFill>
                  <a:srgbClr val="ED265B"/>
                </a:solidFill>
                <a:latin typeface="Gotham HTF Light"/>
                <a:cs typeface="Gotham HTF Light"/>
              </a:rPr>
              <a:t>aprender</a:t>
            </a:r>
            <a:r>
              <a:rPr lang="en-US" sz="2800" dirty="0">
                <a:solidFill>
                  <a:srgbClr val="ED265B"/>
                </a:solidFill>
                <a:latin typeface="Gotham HTF Light"/>
                <a:cs typeface="Gotham HTF Light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Utilizar</a:t>
            </a:r>
            <a:r>
              <a:rPr lang="en-US" sz="2800" dirty="0">
                <a:latin typeface="Gotham HTF Light"/>
                <a:cs typeface="Gotham HTF Light"/>
              </a:rPr>
              <a:t> o </a:t>
            </a:r>
            <a:r>
              <a:rPr lang="en-US" sz="2800" dirty="0" err="1">
                <a:latin typeface="Gotham HTF Light"/>
                <a:cs typeface="Gotham HTF Light"/>
              </a:rPr>
              <a:t>pacote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b="1" dirty="0">
                <a:latin typeface="Gotham HTF Light"/>
                <a:cs typeface="Gotham HTF Light"/>
              </a:rPr>
              <a:t>pandas;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Carregar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base de dados;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Visualizar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os</a:t>
            </a:r>
            <a:r>
              <a:rPr lang="en-US" sz="2800" dirty="0">
                <a:latin typeface="Gotham HTF Light"/>
                <a:cs typeface="Gotham HTF Light"/>
              </a:rPr>
              <a:t> dados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Gotham HTF Light"/>
                <a:cs typeface="Gotham HTF Light"/>
              </a:rPr>
              <a:t>Começar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uma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análise</a:t>
            </a:r>
            <a:r>
              <a:rPr lang="en-US" sz="2800" dirty="0">
                <a:latin typeface="Gotham HTF Light"/>
                <a:cs typeface="Gotham HTF Light"/>
              </a:rPr>
              <a:t> </a:t>
            </a:r>
            <a:r>
              <a:rPr lang="en-US" sz="2800" dirty="0" err="1">
                <a:latin typeface="Gotham HTF Light"/>
                <a:cs typeface="Gotham HTF Light"/>
              </a:rPr>
              <a:t>exploratória</a:t>
            </a:r>
            <a:r>
              <a:rPr lang="en-US" sz="2800" dirty="0">
                <a:latin typeface="Gotham HTF Light"/>
                <a:cs typeface="Gotham HTF Light"/>
              </a:rPr>
              <a:t> dos dados;</a:t>
            </a:r>
          </a:p>
        </p:txBody>
      </p:sp>
    </p:spTree>
    <p:extLst>
      <p:ext uri="{BB962C8B-B14F-4D97-AF65-F5344CB8AC3E}">
        <p14:creationId xmlns:p14="http://schemas.microsoft.com/office/powerpoint/2010/main" val="39814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Exercícios... Para Casa...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20DBFD-9214-01BF-6964-225D9C30CA09}"/>
              </a:ext>
            </a:extLst>
          </p:cNvPr>
          <p:cNvSpPr txBox="1"/>
          <p:nvPr/>
        </p:nvSpPr>
        <p:spPr>
          <a:xfrm>
            <a:off x="323528" y="910597"/>
            <a:ext cx="859187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endParaRPr lang="pt-BR" sz="1600" b="0" i="0" dirty="0">
              <a:effectLst/>
              <a:latin typeface="Gotham HTF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3E8741-E108-6805-D5F7-5B2B8A1EFFD4}"/>
              </a:ext>
            </a:extLst>
          </p:cNvPr>
          <p:cNvSpPr txBox="1"/>
          <p:nvPr/>
        </p:nvSpPr>
        <p:spPr>
          <a:xfrm>
            <a:off x="323528" y="1019049"/>
            <a:ext cx="8591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ED145B"/>
              </a:buClr>
            </a:pPr>
            <a:r>
              <a:rPr lang="pt-BR" sz="1400" dirty="0">
                <a:latin typeface="Gotham HTF"/>
              </a:rPr>
              <a:t>Para essa lista de exercícios vamos usar o </a:t>
            </a:r>
            <a:r>
              <a:rPr lang="pt-BR" sz="1400" dirty="0" err="1">
                <a:latin typeface="Gotham HTF"/>
              </a:rPr>
              <a:t>Dataset</a:t>
            </a:r>
            <a:r>
              <a:rPr lang="pt-BR" sz="1400" dirty="0">
                <a:latin typeface="Gotham HTF"/>
              </a:rPr>
              <a:t> sobre câncer de mama do UCI </a:t>
            </a:r>
            <a:r>
              <a:rPr lang="pt-BR" sz="1400" dirty="0" err="1">
                <a:latin typeface="Gotham HTF"/>
              </a:rPr>
              <a:t>Machine</a:t>
            </a:r>
            <a:r>
              <a:rPr lang="pt-BR" sz="1400" dirty="0">
                <a:latin typeface="Gotham HTF"/>
              </a:rPr>
              <a:t> Learning </a:t>
            </a:r>
            <a:r>
              <a:rPr lang="pt-BR" sz="1400" dirty="0" err="1">
                <a:latin typeface="Gotham HTF"/>
              </a:rPr>
              <a:t>Repository</a:t>
            </a:r>
            <a:r>
              <a:rPr lang="pt-BR" sz="1400" dirty="0">
                <a:latin typeface="Gotham HTF"/>
              </a:rPr>
              <a:t>:</a:t>
            </a:r>
          </a:p>
          <a:p>
            <a:pPr algn="l">
              <a:buClr>
                <a:srgbClr val="ED145B"/>
              </a:buClr>
            </a:pPr>
            <a:r>
              <a:rPr lang="pt-BR" sz="1400" b="0" i="0" dirty="0">
                <a:effectLst/>
                <a:latin typeface="Gotham HTF"/>
                <a:hlinkClick r:id="rId3"/>
              </a:rPr>
              <a:t>https://archive.ics.uci.edu/ml/datasets/Breast+Cancer</a:t>
            </a:r>
            <a:r>
              <a:rPr lang="pt-BR" sz="1400" b="0" i="0" dirty="0">
                <a:effectLst/>
                <a:latin typeface="Gotham HTF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0C58B6-7341-0B6B-768A-7A032CBF88E1}"/>
              </a:ext>
            </a:extLst>
          </p:cNvPr>
          <p:cNvSpPr txBox="1"/>
          <p:nvPr/>
        </p:nvSpPr>
        <p:spPr>
          <a:xfrm>
            <a:off x="323528" y="1595113"/>
            <a:ext cx="8591872" cy="262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Utilize o Pandas para carregar o conjunto de dados "</a:t>
            </a:r>
            <a:r>
              <a:rPr lang="pt-BR" sz="1200" b="0" i="0" dirty="0" err="1">
                <a:effectLst/>
                <a:latin typeface="Gotham HTF"/>
              </a:rPr>
              <a:t>Breast</a:t>
            </a:r>
            <a:r>
              <a:rPr lang="pt-BR" sz="1200" b="0" i="0" dirty="0">
                <a:effectLst/>
                <a:latin typeface="Gotham HTF"/>
              </a:rPr>
              <a:t> </a:t>
            </a:r>
            <a:r>
              <a:rPr lang="pt-BR" sz="1200" b="0" i="0" dirty="0" err="1">
                <a:effectLst/>
                <a:latin typeface="Gotham HTF"/>
              </a:rPr>
              <a:t>Cancer</a:t>
            </a:r>
            <a:r>
              <a:rPr lang="pt-BR" sz="1200" b="0" i="0" dirty="0">
                <a:effectLst/>
                <a:latin typeface="Gotham HTF"/>
              </a:rPr>
              <a:t>" do UCI </a:t>
            </a:r>
            <a:r>
              <a:rPr lang="pt-BR" sz="1200" b="0" i="0" dirty="0" err="1">
                <a:effectLst/>
                <a:latin typeface="Gotham HTF"/>
              </a:rPr>
              <a:t>Machine</a:t>
            </a:r>
            <a:r>
              <a:rPr lang="pt-BR" sz="1200" b="0" i="0" dirty="0">
                <a:effectLst/>
                <a:latin typeface="Gotham HTF"/>
              </a:rPr>
              <a:t> Learning </a:t>
            </a:r>
            <a:r>
              <a:rPr lang="pt-BR" sz="1200" b="0" i="0" dirty="0" err="1">
                <a:effectLst/>
                <a:latin typeface="Gotham HTF"/>
              </a:rPr>
              <a:t>Repository</a:t>
            </a:r>
            <a:r>
              <a:rPr lang="pt-BR" sz="1200" b="0" i="0" dirty="0">
                <a:effectLst/>
                <a:latin typeface="Gotham HTF"/>
              </a:rPr>
              <a:t> em um </a:t>
            </a:r>
            <a:r>
              <a:rPr lang="pt-BR" sz="1200" b="0" i="0" dirty="0" err="1">
                <a:effectLst/>
                <a:latin typeface="Gotham HTF"/>
              </a:rPr>
              <a:t>dataframe</a:t>
            </a:r>
            <a:r>
              <a:rPr lang="pt-BR" sz="1200" b="0" i="0" dirty="0">
                <a:effectLst/>
                <a:latin typeface="Gotham HTF"/>
              </a:rPr>
              <a:t>, e imprima as 10 primeiras linhas.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Substitua o cabeçalho pelos nomes no arquivo </a:t>
            </a:r>
            <a:r>
              <a:rPr lang="pt-BR" sz="1200" b="0" i="0" dirty="0" err="1">
                <a:effectLst/>
                <a:latin typeface="Gotham HTF"/>
              </a:rPr>
              <a:t>breast-câncer.names</a:t>
            </a:r>
            <a:r>
              <a:rPr lang="pt-BR" sz="1200" b="0" i="0" dirty="0">
                <a:effectLst/>
                <a:latin typeface="Gotham HTF"/>
              </a:rPr>
              <a:t> 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b="0" i="0" dirty="0">
                <a:effectLst/>
                <a:latin typeface="Gotham HTF"/>
              </a:rPr>
              <a:t>Use o método </a:t>
            </a:r>
            <a:r>
              <a:rPr lang="pt-BR" sz="1200" b="0" i="0" dirty="0" err="1">
                <a:effectLst/>
                <a:latin typeface="Gotham HTF"/>
              </a:rPr>
              <a:t>info</a:t>
            </a:r>
            <a:r>
              <a:rPr lang="pt-BR" sz="1200" b="0" i="0" dirty="0">
                <a:effectLst/>
                <a:latin typeface="Gotham HTF"/>
              </a:rPr>
              <a:t>() do Pandas para obter informações sobre o </a:t>
            </a:r>
            <a:r>
              <a:rPr lang="pt-BR" sz="1200" b="0" i="0" dirty="0" err="1">
                <a:effectLst/>
                <a:latin typeface="Gotham HTF"/>
              </a:rPr>
              <a:t>dataframe</a:t>
            </a:r>
            <a:r>
              <a:rPr lang="pt-BR" sz="1200" b="0" i="0" dirty="0">
                <a:effectLst/>
                <a:latin typeface="Gotham HTF"/>
              </a:rPr>
              <a:t>, como o número de entradas, o tipo de dados de cada coluna, entre outras informações.</a:t>
            </a: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dirty="0">
                <a:latin typeface="Gotham HTF"/>
              </a:rPr>
              <a:t>Criar um </a:t>
            </a:r>
            <a:r>
              <a:rPr lang="pt-BR" sz="1200" dirty="0" err="1">
                <a:latin typeface="Gotham HTF"/>
              </a:rPr>
              <a:t>subdataframe</a:t>
            </a:r>
            <a:r>
              <a:rPr lang="pt-BR" sz="1200" dirty="0">
                <a:latin typeface="Gotham HTF"/>
              </a:rPr>
              <a:t> contendo apenas o conteúdo das colunas </a:t>
            </a:r>
            <a:r>
              <a:rPr lang="pt-BR" sz="1200" dirty="0" err="1">
                <a:latin typeface="Gotham HTF"/>
              </a:rPr>
              <a:t>Class</a:t>
            </a:r>
            <a:r>
              <a:rPr lang="pt-BR" sz="1200" dirty="0">
                <a:latin typeface="Gotham HTF"/>
              </a:rPr>
              <a:t>, age, </a:t>
            </a:r>
            <a:r>
              <a:rPr lang="pt-BR" sz="1200" dirty="0" err="1">
                <a:latin typeface="Gotham HTF"/>
              </a:rPr>
              <a:t>menopause</a:t>
            </a:r>
            <a:r>
              <a:rPr lang="pt-BR" sz="1200" dirty="0">
                <a:latin typeface="Gotham HTF"/>
              </a:rPr>
              <a:t> e tumor-</a:t>
            </a:r>
            <a:r>
              <a:rPr lang="pt-BR" sz="1200" dirty="0" err="1">
                <a:latin typeface="Gotham HTF"/>
              </a:rPr>
              <a:t>size</a:t>
            </a:r>
            <a:endParaRPr lang="pt-BR" sz="1200" dirty="0">
              <a:latin typeface="Gotham HTF"/>
            </a:endParaRPr>
          </a:p>
          <a:p>
            <a:pPr marL="228600" indent="-228600" algn="l">
              <a:lnSpc>
                <a:spcPct val="200000"/>
              </a:lnSpc>
              <a:buClr>
                <a:srgbClr val="ED145B"/>
              </a:buClr>
              <a:buFont typeface="+mj-lt"/>
              <a:buAutoNum type="arabicParenR"/>
            </a:pPr>
            <a:r>
              <a:rPr lang="pt-BR" sz="1200" dirty="0">
                <a:latin typeface="Gotham HTF"/>
              </a:rPr>
              <a:t>Visualizar os dados usando </a:t>
            </a:r>
            <a:r>
              <a:rPr lang="pt-BR" sz="1200" dirty="0" err="1">
                <a:latin typeface="Gotham HTF"/>
              </a:rPr>
              <a:t>head</a:t>
            </a:r>
            <a:r>
              <a:rPr lang="pt-BR" sz="1200" dirty="0">
                <a:latin typeface="Gotham HTF"/>
              </a:rPr>
              <a:t>() e </a:t>
            </a:r>
            <a:r>
              <a:rPr lang="pt-BR" sz="1200" dirty="0" err="1">
                <a:latin typeface="Gotham HTF"/>
              </a:rPr>
              <a:t>pairplot</a:t>
            </a:r>
            <a:r>
              <a:rPr lang="pt-BR" sz="1200" dirty="0">
                <a:latin typeface="Gotham HTF"/>
              </a:rPr>
              <a:t>()</a:t>
            </a:r>
            <a:endParaRPr lang="pt-BR" sz="1200" b="0" i="0" dirty="0">
              <a:effectLst/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0265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Star Wars: The Walt Disney Company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The Terminator: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 and James Cameron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1098788" y="1983307"/>
            <a:ext cx="462534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Introdução</a:t>
            </a:r>
            <a:r>
              <a:rPr lang="en-US" dirty="0">
                <a:latin typeface="Gotham HTF Light"/>
                <a:cs typeface="Gotham HTF Light"/>
              </a:rPr>
              <a:t> – O que é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Gotham HTF Light"/>
                <a:cs typeface="Gotham HTF Light"/>
              </a:rPr>
              <a:t>O que é Machine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Tipos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Aprendizado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Laboratório</a:t>
            </a:r>
            <a:r>
              <a:rPr lang="en-US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Gotham HTF Light"/>
                <a:cs typeface="Gotham HTF Light"/>
              </a:rPr>
              <a:t>Exercicios</a:t>
            </a:r>
            <a:r>
              <a:rPr lang="en-US" dirty="0">
                <a:latin typeface="Gotham HTF Light"/>
                <a:cs typeface="Gotham HTF Ligh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806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4FC380-BBF1-591D-4DF1-B3E55730CEF2}"/>
              </a:ext>
            </a:extLst>
          </p:cNvPr>
          <p:cNvGrpSpPr/>
          <p:nvPr/>
        </p:nvGrpSpPr>
        <p:grpSpPr>
          <a:xfrm>
            <a:off x="35496" y="1918337"/>
            <a:ext cx="5832649" cy="3162667"/>
            <a:chOff x="228600" y="841236"/>
            <a:chExt cx="8322920" cy="316266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2C4C200-B5BC-150F-0263-A1458741E8A6}"/>
                </a:ext>
              </a:extLst>
            </p:cNvPr>
            <p:cNvSpPr txBox="1"/>
            <p:nvPr/>
          </p:nvSpPr>
          <p:spPr>
            <a:xfrm>
              <a:off x="228600" y="841236"/>
              <a:ext cx="7871791" cy="268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Definição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do </a:t>
              </a:r>
              <a:r>
                <a:rPr lang="en-US" sz="2400" dirty="0" err="1">
                  <a:solidFill>
                    <a:srgbClr val="ED265B"/>
                  </a:solidFill>
                  <a:latin typeface="Gotham HTF Light"/>
                  <a:cs typeface="Gotham HTF Light"/>
                </a:rPr>
                <a:t>dicionário</a:t>
              </a:r>
              <a:r>
                <a:rPr lang="en-US" sz="2400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 de Cambridge: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latin typeface="Gotham HTF Light"/>
                  <a:cs typeface="Gotham HTF Light"/>
                </a:rPr>
                <a:t>Noun: “The study of how to produce machines that have some of the qualities that the human mind has, such the ability to understand language, recognize pictures, solve problems, and learn”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D61B448-830A-F729-F58A-7C84A8D35C65}"/>
                </a:ext>
              </a:extLst>
            </p:cNvPr>
            <p:cNvSpPr txBox="1"/>
            <p:nvPr/>
          </p:nvSpPr>
          <p:spPr>
            <a:xfrm>
              <a:off x="501509" y="3573016"/>
              <a:ext cx="80500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latin typeface="Gotham HTF"/>
                </a:rPr>
                <a:t>Fonte: Cambridge </a:t>
              </a:r>
              <a:r>
                <a:rPr lang="pt-BR" sz="1100" dirty="0" err="1">
                  <a:latin typeface="Gotham HTF"/>
                </a:rPr>
                <a:t>Dictionary</a:t>
              </a:r>
              <a:r>
                <a:rPr lang="pt-BR" sz="1100" dirty="0">
                  <a:latin typeface="Gotham HTF"/>
                </a:rPr>
                <a:t>, disponível em https://dictionary.cambridge.org/pt/dicionario/ingles-portugues/artificial-intelligence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61A4115-AE45-1CDD-37C0-49D4C942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7" y="1637878"/>
            <a:ext cx="3447306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5BD7E3-4C4D-688D-FDB1-8E82F801FEFD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2935E4-6DA7-BDE4-1496-0201C2E64444}"/>
              </a:ext>
            </a:extLst>
          </p:cNvPr>
          <p:cNvSpPr txBox="1"/>
          <p:nvPr/>
        </p:nvSpPr>
        <p:spPr>
          <a:xfrm>
            <a:off x="351643" y="137414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Dirigir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carros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76CEF3-51BE-448C-4FAA-973DFA394273}"/>
              </a:ext>
            </a:extLst>
          </p:cNvPr>
          <p:cNvSpPr txBox="1"/>
          <p:nvPr/>
        </p:nvSpPr>
        <p:spPr>
          <a:xfrm>
            <a:off x="351643" y="2052657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“algo” num video/</a:t>
            </a:r>
            <a:r>
              <a:rPr lang="en-US" dirty="0" err="1">
                <a:latin typeface="Gotham HTF Light"/>
                <a:cs typeface="Gotham HTF Light"/>
              </a:rPr>
              <a:t>foto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E60261-2F3B-B8BB-98CB-7A5356F0B882}"/>
              </a:ext>
            </a:extLst>
          </p:cNvPr>
          <p:cNvSpPr txBox="1"/>
          <p:nvPr/>
        </p:nvSpPr>
        <p:spPr>
          <a:xfrm>
            <a:off x="351643" y="2731170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Identificar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uma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música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A885B0-3939-EC5D-1BD1-FC7E1CD431FD}"/>
              </a:ext>
            </a:extLst>
          </p:cNvPr>
          <p:cNvSpPr txBox="1"/>
          <p:nvPr/>
        </p:nvSpPr>
        <p:spPr>
          <a:xfrm>
            <a:off x="351643" y="3409683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Transformar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texto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em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voz</a:t>
            </a:r>
            <a:r>
              <a:rPr lang="en-US" dirty="0">
                <a:latin typeface="Gotham HTF Light"/>
                <a:cs typeface="Gotham HTF Light"/>
              </a:rPr>
              <a:t> e vice versa?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7FDE99-3E9D-F5D9-24C9-F7CE9DDE79D4}"/>
              </a:ext>
            </a:extLst>
          </p:cNvPr>
          <p:cNvSpPr txBox="1"/>
          <p:nvPr/>
        </p:nvSpPr>
        <p:spPr>
          <a:xfrm>
            <a:off x="351643" y="4088196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Negociar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ações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na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bolsa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valores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865CA-0FF5-F1E2-7501-F9F3C67B7B09}"/>
              </a:ext>
            </a:extLst>
          </p:cNvPr>
          <p:cNvSpPr txBox="1"/>
          <p:nvPr/>
        </p:nvSpPr>
        <p:spPr>
          <a:xfrm>
            <a:off x="351643" y="4766709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Conversar</a:t>
            </a:r>
            <a:r>
              <a:rPr lang="en-US" dirty="0">
                <a:latin typeface="Gotham HTF Light"/>
                <a:cs typeface="Gotham HTF Light"/>
              </a:rPr>
              <a:t> com a </a:t>
            </a:r>
            <a:r>
              <a:rPr lang="en-US" dirty="0" err="1">
                <a:latin typeface="Gotham HTF Light"/>
                <a:cs typeface="Gotham HTF Light"/>
              </a:rPr>
              <a:t>gente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pelo</a:t>
            </a:r>
            <a:r>
              <a:rPr lang="en-US" dirty="0">
                <a:latin typeface="Gotham HTF Light"/>
                <a:cs typeface="Gotham HTF Light"/>
              </a:rPr>
              <a:t> </a:t>
            </a:r>
            <a:r>
              <a:rPr lang="en-US" dirty="0" err="1">
                <a:latin typeface="Gotham HTF Light"/>
                <a:cs typeface="Gotham HTF Light"/>
              </a:rPr>
              <a:t>telefone</a:t>
            </a:r>
            <a:r>
              <a:rPr lang="en-US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55AA81-0C7E-4897-86A5-C965584FBC0D}"/>
              </a:ext>
            </a:extLst>
          </p:cNvPr>
          <p:cNvSpPr txBox="1"/>
          <p:nvPr/>
        </p:nvSpPr>
        <p:spPr>
          <a:xfrm>
            <a:off x="351643" y="5445224"/>
            <a:ext cx="551650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Programar</a:t>
            </a:r>
            <a:r>
              <a:rPr lang="en-US" dirty="0">
                <a:latin typeface="Gotham HTF Light"/>
                <a:cs typeface="Gotham HTF Light"/>
              </a:rPr>
              <a:t>…?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5B92D-E2D3-0656-6819-20EB6448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9" y="1093239"/>
            <a:ext cx="3994628" cy="22469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6C9BF0-D1C3-C4C7-7B55-B0ECFCE77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19046"/>
          <a:stretch/>
        </p:blipFill>
        <p:spPr>
          <a:xfrm>
            <a:off x="5940151" y="3553860"/>
            <a:ext cx="1872209" cy="27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Introdução – O que é IA?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O que a IA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consegue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 </a:t>
            </a:r>
            <a:r>
              <a:rPr lang="en-US" sz="2400" dirty="0" err="1">
                <a:solidFill>
                  <a:srgbClr val="ED265B"/>
                </a:solidFill>
                <a:latin typeface="Gotham HTF Light"/>
                <a:cs typeface="Gotham HTF Light"/>
              </a:rPr>
              <a:t>fazer</a:t>
            </a:r>
            <a:r>
              <a:rPr lang="en-US" sz="2400" dirty="0">
                <a:solidFill>
                  <a:srgbClr val="ED265B"/>
                </a:solidFill>
                <a:latin typeface="Gotham HTF Light"/>
                <a:cs typeface="Gotham HTF Light"/>
              </a:rPr>
              <a:t>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8" y="1456024"/>
            <a:ext cx="5364088" cy="4006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B3F5CE-7FB3-531A-21F0-E322C63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49976"/>
            <a:ext cx="4306756" cy="54242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1AE3EA-535E-CBD0-8020-A98B1E73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78" y="1724289"/>
            <a:ext cx="5474461" cy="40900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214B8B-9711-9EE5-E6B7-C51F9D5D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22" y="1398076"/>
            <a:ext cx="6324600" cy="47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9824</TotalTime>
  <Words>1253</Words>
  <Application>Microsoft Office PowerPoint</Application>
  <PresentationFormat>Apresentação na tela (4:3)</PresentationFormat>
  <Paragraphs>136</Paragraphs>
  <Slides>23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445</cp:revision>
  <dcterms:created xsi:type="dcterms:W3CDTF">2018-08-18T04:32:45Z</dcterms:created>
  <dcterms:modified xsi:type="dcterms:W3CDTF">2023-02-24T17:07:59Z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